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59" r:id="rId5"/>
    <p:sldId id="268" r:id="rId6"/>
    <p:sldId id="260" r:id="rId7"/>
    <p:sldId id="261" r:id="rId8"/>
    <p:sldId id="262" r:id="rId9"/>
    <p:sldId id="263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5" d="100"/>
          <a:sy n="35" d="100"/>
        </p:scale>
        <p:origin x="-16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A0AF6-5489-ED41-8E82-B0F68350745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6C180-F573-E44A-8538-9C3A85D7D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1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www.howitworksdaily.com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-content/uploads/2015/06/double-rainbow-wide-wallpaper-339755.jpg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69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/commons/7/7b/</a:t>
            </a:r>
            <a:r>
              <a:rPr lang="en-US" dirty="0" err="1" smtClean="0"/>
              <a:t>Hot_road_mirage.jpg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423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www.planet-science.com</a:t>
            </a:r>
            <a:r>
              <a:rPr lang="en-US" dirty="0" smtClean="0"/>
              <a:t>/media/82109/mirage_447x298.jpg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67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devarchive.cnx.org</a:t>
            </a:r>
            <a:r>
              <a:rPr lang="en-US" baseline="0" dirty="0" smtClean="0"/>
              <a:t>/resources/3f670077bd071bba63e39ed04c9e76796089d432/Figure%2026_05_04.jpg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53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hyperphysics.phy-astr.gsu.edu</a:t>
            </a:r>
            <a:r>
              <a:rPr lang="en-US" dirty="0" smtClean="0"/>
              <a:t>/</a:t>
            </a:r>
            <a:r>
              <a:rPr lang="en-US" dirty="0" err="1" smtClean="0"/>
              <a:t>hbase</a:t>
            </a:r>
            <a:r>
              <a:rPr lang="en-US" dirty="0" smtClean="0"/>
              <a:t>/</a:t>
            </a:r>
            <a:r>
              <a:rPr lang="en-US" dirty="0" err="1" smtClean="0"/>
              <a:t>atmos</a:t>
            </a:r>
            <a:r>
              <a:rPr lang="en-US" dirty="0" smtClean="0"/>
              <a:t>/</a:t>
            </a:r>
            <a:r>
              <a:rPr lang="en-US" dirty="0" err="1" smtClean="0"/>
              <a:t>imgatm</a:t>
            </a:r>
            <a:r>
              <a:rPr lang="en-US" dirty="0" smtClean="0"/>
              <a:t>/</a:t>
            </a:r>
            <a:r>
              <a:rPr lang="en-US" dirty="0" err="1" smtClean="0"/>
              <a:t>lpath.gif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27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hyperphysics.phy-astr.gsu.edu</a:t>
            </a:r>
            <a:r>
              <a:rPr lang="en-US" dirty="0" smtClean="0"/>
              <a:t>/</a:t>
            </a:r>
            <a:r>
              <a:rPr lang="en-US" dirty="0" err="1" smtClean="0"/>
              <a:t>hbase</a:t>
            </a:r>
            <a:r>
              <a:rPr lang="en-US" dirty="0" smtClean="0"/>
              <a:t>/</a:t>
            </a:r>
            <a:r>
              <a:rPr lang="en-US" dirty="0" err="1" smtClean="0"/>
              <a:t>atmos</a:t>
            </a:r>
            <a:r>
              <a:rPr lang="en-US" dirty="0" smtClean="0"/>
              <a:t>/</a:t>
            </a:r>
            <a:r>
              <a:rPr lang="en-US" smtClean="0"/>
              <a:t>rbowpri.html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67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hyperphysics.phy-astr.gsu.edu</a:t>
            </a:r>
            <a:r>
              <a:rPr lang="en-US" dirty="0" smtClean="0"/>
              <a:t>/</a:t>
            </a:r>
            <a:r>
              <a:rPr lang="en-US" dirty="0" err="1" smtClean="0"/>
              <a:t>hbase</a:t>
            </a:r>
            <a:r>
              <a:rPr lang="en-US" dirty="0" smtClean="0"/>
              <a:t>/</a:t>
            </a:r>
            <a:r>
              <a:rPr lang="en-US" dirty="0" err="1" smtClean="0"/>
              <a:t>atmos</a:t>
            </a:r>
            <a:r>
              <a:rPr lang="en-US" dirty="0" smtClean="0"/>
              <a:t>/</a:t>
            </a:r>
            <a:r>
              <a:rPr lang="en-US" dirty="0" err="1" smtClean="0"/>
              <a:t>atmpic</a:t>
            </a:r>
            <a:r>
              <a:rPr lang="en-US" dirty="0" smtClean="0"/>
              <a:t>/</a:t>
            </a:r>
            <a:r>
              <a:rPr lang="en-US" dirty="0" err="1" smtClean="0"/>
              <a:t>sundog.jpg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53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www.physics.louisville.edu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cldavis</a:t>
            </a:r>
            <a:r>
              <a:rPr lang="en-US" baseline="0" dirty="0" smtClean="0"/>
              <a:t>/phys299/notes/</a:t>
            </a:r>
            <a:r>
              <a:rPr lang="en-US" baseline="0" dirty="0" err="1" smtClean="0"/>
              <a:t>lo_apparentdepth.jpg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88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karinparker.wikispaces.com</a:t>
            </a:r>
            <a:r>
              <a:rPr lang="en-US" dirty="0" smtClean="0"/>
              <a:t>/file/view/apparent%20depth%20filled%20in.png/399113026/279x176/apparent%20depth%20filled%20in.png</a:t>
            </a:r>
          </a:p>
          <a:p>
            <a:endParaRPr lang="en-US" dirty="0" smtClean="0"/>
          </a:p>
          <a:p>
            <a:r>
              <a:rPr lang="en-US" dirty="0" smtClean="0"/>
              <a:t>Archer fish video: https://</a:t>
            </a:r>
            <a:r>
              <a:rPr lang="en-US" dirty="0" err="1" smtClean="0"/>
              <a:t>video.nationalgeographic.com</a:t>
            </a:r>
            <a:r>
              <a:rPr lang="en-US" dirty="0" smtClean="0"/>
              <a:t>/video/worlds-deadliest-</a:t>
            </a:r>
            <a:r>
              <a:rPr lang="en-US" dirty="0" err="1" smtClean="0"/>
              <a:t>ngs</a:t>
            </a:r>
            <a:r>
              <a:rPr lang="en-US" dirty="0" smtClean="0"/>
              <a:t>/deadliest-archer-fish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95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</a:t>
            </a:r>
            <a:r>
              <a:rPr lang="pl-PL" dirty="0" smtClean="0"/>
              <a:t>http://</a:t>
            </a:r>
            <a:r>
              <a:rPr lang="pl-PL" dirty="0" err="1" smtClean="0"/>
              <a:t>www.abc.net.au</a:t>
            </a:r>
            <a:r>
              <a:rPr lang="pl-PL" dirty="0" smtClean="0"/>
              <a:t>/</a:t>
            </a:r>
            <a:r>
              <a:rPr lang="pl-PL" dirty="0" err="1" smtClean="0"/>
              <a:t>reslib</a:t>
            </a:r>
            <a:r>
              <a:rPr lang="pl-PL" dirty="0" smtClean="0"/>
              <a:t>/201011/r678484_4996455.jpg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0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www.nullarborroadhouse.com.au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-content/uploads/2015/05/desert-</a:t>
            </a:r>
            <a:r>
              <a:rPr lang="en-US" dirty="0" err="1" smtClean="0"/>
              <a:t>mirage.jpg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6C180-F573-E44A-8538-9C3A85D7DB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6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52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3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2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6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7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81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6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0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6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4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57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3E0DA-5932-C14A-8A90-A2B3BBD4B6CE}" type="datetimeFigureOut">
              <a:rPr lang="en-US" smtClean="0"/>
              <a:t>17-11-04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453E1-9A48-3D47-9D04-AA2CF7285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9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.nationalgeographic.com/video/worlds-deadliest-ngs/deadliest-archer-fish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Optical Phenomena in Nature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11.3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18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Shimmering &amp; Mirages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7402"/>
            <a:ext cx="8229600" cy="31041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</a:t>
            </a:r>
            <a:r>
              <a:rPr lang="en-US" dirty="0" smtClean="0"/>
              <a:t>aused by refraction of light in unevenly heated air</a:t>
            </a:r>
          </a:p>
          <a:p>
            <a:r>
              <a:rPr lang="en-US" dirty="0"/>
              <a:t>l</a:t>
            </a:r>
            <a:r>
              <a:rPr lang="en-US" dirty="0" smtClean="0"/>
              <a:t>ight travels along a </a:t>
            </a:r>
            <a:r>
              <a:rPr lang="en-US" u="sng" dirty="0" smtClean="0"/>
              <a:t>curved</a:t>
            </a:r>
            <a:r>
              <a:rPr lang="en-US" dirty="0" smtClean="0"/>
              <a:t> path because no distinct boundaries between sections of air</a:t>
            </a:r>
          </a:p>
          <a:p>
            <a:r>
              <a:rPr lang="en-US" dirty="0"/>
              <a:t>a</a:t>
            </a:r>
            <a:r>
              <a:rPr lang="en-US" dirty="0" smtClean="0"/>
              <a:t>ir is usually moving, so the direction &amp; amount of refraction constantly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935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Mirages</a:t>
            </a:r>
            <a:endParaRPr lang="en-US" dirty="0"/>
          </a:p>
        </p:txBody>
      </p:sp>
      <p:pic>
        <p:nvPicPr>
          <p:cNvPr id="8" name="Content Placeholder 7" descr="Hot_road_mirag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10" r="-106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7349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Sand or paved surface becomes extremely hot, heating the air just above it</a:t>
            </a:r>
          </a:p>
          <a:p>
            <a:r>
              <a:rPr lang="en-US" dirty="0" smtClean="0"/>
              <a:t>Sunlight refracts upward &amp; your eyes perceive the origin of the light as being on the ground</a:t>
            </a:r>
            <a:endParaRPr lang="en-US" dirty="0"/>
          </a:p>
        </p:txBody>
      </p:sp>
      <p:pic>
        <p:nvPicPr>
          <p:cNvPr id="5" name="Content Placeholder 4" descr="mirage_447x29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036" b="-35036"/>
          <a:stretch>
            <a:fillRect/>
          </a:stretch>
        </p:blipFill>
        <p:spPr>
          <a:xfrm>
            <a:off x="4297363" y="1417638"/>
            <a:ext cx="4389437" cy="4976812"/>
          </a:xfrm>
        </p:spPr>
      </p:pic>
    </p:spTree>
    <p:extLst>
      <p:ext uri="{BB962C8B-B14F-4D97-AF65-F5344CB8AC3E}">
        <p14:creationId xmlns:p14="http://schemas.microsoft.com/office/powerpoint/2010/main" val="419579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a Rainbow</a:t>
            </a:r>
            <a:endParaRPr lang="en-US" dirty="0"/>
          </a:p>
        </p:txBody>
      </p:sp>
      <p:pic>
        <p:nvPicPr>
          <p:cNvPr id="4" name="Content Placeholder 3" descr="Figure 26_05_0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564" r="-295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844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a Rainbow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appears opposite the Sun (i.e. the Sun is behind you when you are looking at a rainbow)</a:t>
            </a:r>
          </a:p>
          <a:p>
            <a:r>
              <a:rPr lang="en-US" dirty="0"/>
              <a:t>c</a:t>
            </a:r>
            <a:r>
              <a:rPr lang="en-US" dirty="0" smtClean="0"/>
              <a:t>aused by reflection, refraction, and dispersion of the Sun’s rays as they pass through raindrops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72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Rainbow</a:t>
            </a:r>
            <a:endParaRPr lang="en-US" dirty="0"/>
          </a:p>
        </p:txBody>
      </p:sp>
      <p:pic>
        <p:nvPicPr>
          <p:cNvPr id="4" name="Content Placeholder 3" descr="lpath2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1" r="-7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3464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bows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74" b="-14774"/>
          <a:stretch>
            <a:fillRect/>
          </a:stretch>
        </p:blipFill>
        <p:spPr>
          <a:xfrm>
            <a:off x="457200" y="434975"/>
            <a:ext cx="8229600" cy="5988050"/>
          </a:xfrm>
        </p:spPr>
      </p:pic>
    </p:spTree>
    <p:extLst>
      <p:ext uri="{BB962C8B-B14F-4D97-AF65-F5344CB8AC3E}">
        <p14:creationId xmlns:p14="http://schemas.microsoft.com/office/powerpoint/2010/main" val="178708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Sundogs (</a:t>
            </a:r>
            <a:r>
              <a:rPr lang="en-US" dirty="0" err="1" smtClean="0"/>
              <a:t>Parhelia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Sundogs are bright spots on both sides of the Sun.</a:t>
            </a:r>
          </a:p>
          <a:p>
            <a:r>
              <a:rPr lang="en-US" dirty="0" smtClean="0"/>
              <a:t>Occur when ice crystals in the atmosphere refract sunlight &amp; when the Sun is near the horizon.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 descr="sundog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657" b="-306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2150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Apparent Depth</a:t>
            </a:r>
            <a:endParaRPr lang="en-US" dirty="0"/>
          </a:p>
        </p:txBody>
      </p:sp>
      <p:pic>
        <p:nvPicPr>
          <p:cNvPr id="6" name="Content Placeholder 5" descr="lo_apparentdepth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118" r="-51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656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Apparent Depth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optical effect in which the image of an object appears closer than the object.</a:t>
            </a:r>
          </a:p>
          <a:p>
            <a:r>
              <a:rPr lang="en-US" dirty="0" smtClean="0"/>
              <a:t>Also applies from water to air (but perception is that it’s higher). Great video of the archer fish </a:t>
            </a:r>
            <a:r>
              <a:rPr lang="en-US" dirty="0" smtClean="0">
                <a:hlinkClick r:id="rId3"/>
              </a:rPr>
              <a:t>here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apparent depth filled in.pn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826" b="-38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5384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Shimmering</a:t>
            </a:r>
            <a:endParaRPr lang="en-US" dirty="0"/>
          </a:p>
        </p:txBody>
      </p:sp>
      <p:pic>
        <p:nvPicPr>
          <p:cNvPr id="6" name="Content Placeholder 5" descr="r678484_4996455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07" r="-10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99655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448</Words>
  <Application>Microsoft Macintosh PowerPoint</Application>
  <PresentationFormat>On-screen Show (4:3)</PresentationFormat>
  <Paragraphs>47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Optical Phenomena in Nature</vt:lpstr>
      <vt:lpstr>Formation of a Rainbow</vt:lpstr>
      <vt:lpstr>Formation of a Rainbow</vt:lpstr>
      <vt:lpstr>Secondary Rainbow</vt:lpstr>
      <vt:lpstr>PowerPoint Presentation</vt:lpstr>
      <vt:lpstr>Sundogs (Parhelia)</vt:lpstr>
      <vt:lpstr>Apparent Depth</vt:lpstr>
      <vt:lpstr>Apparent Depth</vt:lpstr>
      <vt:lpstr>Shimmering</vt:lpstr>
      <vt:lpstr>Shimmering &amp; Mirages</vt:lpstr>
      <vt:lpstr>Mirages</vt:lpstr>
      <vt:lpstr>Mirages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rubina khan</dc:creator>
  <cp:lastModifiedBy>rubina khan</cp:lastModifiedBy>
  <cp:revision>36</cp:revision>
  <dcterms:created xsi:type="dcterms:W3CDTF">2015-11-03T03:11:49Z</dcterms:created>
  <dcterms:modified xsi:type="dcterms:W3CDTF">2017-11-04T16:34:04Z</dcterms:modified>
</cp:coreProperties>
</file>